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306" r:id="rId6"/>
    <p:sldId id="307" r:id="rId7"/>
    <p:sldId id="308" r:id="rId8"/>
    <p:sldId id="309" r:id="rId9"/>
    <p:sldId id="310" r:id="rId10"/>
    <p:sldId id="315" r:id="rId11"/>
    <p:sldId id="311" r:id="rId12"/>
    <p:sldId id="312" r:id="rId13"/>
    <p:sldId id="313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879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516525"/>
            <a:ext cx="6693408" cy="1088136"/>
          </a:xfrm>
        </p:spPr>
        <p:txBody>
          <a:bodyPr/>
          <a:lstStyle/>
          <a:p>
            <a:r>
              <a:rPr lang="en-US" dirty="0"/>
              <a:t>FRENCH CUISINE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3714870"/>
            <a:ext cx="2999232" cy="438912"/>
          </a:xfrm>
        </p:spPr>
        <p:txBody>
          <a:bodyPr/>
          <a:lstStyle/>
          <a:p>
            <a:r>
              <a:rPr lang="en-US" dirty="0"/>
              <a:t>IX</a:t>
            </a:r>
          </a:p>
        </p:txBody>
      </p:sp>
    </p:spTree>
    <p:extLst>
      <p:ext uri="{BB962C8B-B14F-4D97-AF65-F5344CB8AC3E}">
        <p14:creationId xmlns:p14="http://schemas.microsoft.com/office/powerpoint/2010/main" xmlns="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44B81D-4CBF-22A7-1401-79F84B7BD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6ADA34-9D20-1408-15E4-CA814F618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4E8D3605-BFD4-7946-4B64-B1B407CC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079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325E6C-A953-2E99-2BC1-6AE874F3A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EEEE-F151-DBD9-B06B-F011CED39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D61906D-6DAE-B131-D819-D0E2B8F4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32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43D8E-EA07-B3CD-8177-1FCA5D1D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3BFF1-67A3-80A7-F8B7-83AAC0E2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36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Knowledge of French cooking has contributed significantly to Western cuisines. Its criteria are used widely in Western cookery school boards and </a:t>
            </a:r>
            <a:r>
              <a:rPr lang="en-GB" sz="3600" b="0" i="0" u="none" strike="noStrike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culinary education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. In November 2010, French </a:t>
            </a:r>
            <a:r>
              <a:rPr lang="en-GB" sz="3600" b="0" i="0" u="none" strike="noStrike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gastronomy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 was added by the </a:t>
            </a:r>
            <a:r>
              <a:rPr lang="en-GB" sz="3600" b="0" i="0" u="none" strike="noStrike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UNESCO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 to its lists of the world's </a:t>
            </a:r>
            <a:r>
              <a:rPr lang="en-GB" sz="3600" b="0" i="0" u="none" strike="noStrike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"intangible cultural heritage"</a:t>
            </a:r>
            <a:r>
              <a:rPr lang="en-GB" sz="36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.</a:t>
            </a:r>
            <a:endParaRPr lang="en-IN" sz="36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33133D-7C6D-CC26-27D1-D2013ABE6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3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A9306-8DFA-7DF1-0E9F-C81E209E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000000"/>
                </a:solidFill>
                <a:effectLst/>
                <a:latin typeface="Linux Libertine"/>
              </a:rPr>
              <a:t>National cuisine</a:t>
            </a:r>
            <a:br>
              <a:rPr lang="en-IN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0254FE-BEEC-83CE-FF21-205107D2D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Terrine 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F8C320-75B2-A6AE-ADA7-7926DEE1C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b="0" dirty="0">
                <a:effectLst/>
                <a:latin typeface="Gill Sans Nova Light (Body)"/>
              </a:rPr>
              <a:t>Basil salmon</a:t>
            </a:r>
            <a:endParaRPr lang="en-IN" dirty="0">
              <a:latin typeface="Gill Sans Nova Light (Body)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ED749F9-3E03-FE68-F62F-98BA95603D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Bisque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663B409-8AC3-611B-AA31-5415A0993B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1527" y="4282321"/>
            <a:ext cx="2194560" cy="545271"/>
          </a:xfrm>
        </p:spPr>
        <p:txBody>
          <a:bodyPr/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Gill Sans Nova Light (Body)"/>
              </a:rPr>
              <a:t>is a smooth and creamy French </a:t>
            </a:r>
            <a:r>
              <a:rPr lang="en-GB" b="0" i="1" u="none" strike="noStrike" dirty="0">
                <a:solidFill>
                  <a:schemeClr val="tx1"/>
                </a:solidFill>
                <a:effectLst/>
                <a:latin typeface="Gill Sans Nova Light (Body)"/>
              </a:rPr>
              <a:t>potage</a:t>
            </a:r>
            <a:r>
              <a:rPr lang="en-GB" b="0" i="0" dirty="0">
                <a:solidFill>
                  <a:srgbClr val="202122"/>
                </a:solidFill>
                <a:effectLst/>
                <a:latin typeface="Gill Sans Nova Light (Body)"/>
              </a:rPr>
              <a:t>.</a:t>
            </a:r>
            <a:endParaRPr lang="en-IN" dirty="0">
              <a:latin typeface="Gill Sans Nova Light (Body)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524E40C-86A3-FB6F-8BFC-325A29FE68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Foie gras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8CDC681-CE4B-5978-E90C-47836B78DE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4"/>
            <a:ext cx="2194560" cy="521177"/>
          </a:xfrm>
        </p:spPr>
        <p:txBody>
          <a:bodyPr/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Gill Sans Nova Light (Body)"/>
              </a:rPr>
              <a:t>with mustard seeds and green onions in duck </a:t>
            </a:r>
            <a:r>
              <a:rPr lang="en-GB" b="0" i="1" u="none" strike="noStrike" dirty="0">
                <a:solidFill>
                  <a:schemeClr val="tx1"/>
                </a:solidFill>
                <a:effectLst/>
                <a:latin typeface="Gill Sans Nova Light (Body)"/>
              </a:rPr>
              <a:t>jus</a:t>
            </a:r>
            <a:endParaRPr lang="en-IN" dirty="0">
              <a:solidFill>
                <a:schemeClr val="tx1"/>
              </a:solidFill>
              <a:latin typeface="Gill Sans Nova Light (Body)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5F9DE2C-EC4F-C34D-291C-15353A3045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Croque monsieur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42E502E4-D7A4-E21F-5B8F-C8AE21C218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33074" y="4311749"/>
            <a:ext cx="2194560" cy="521176"/>
          </a:xfrm>
        </p:spPr>
        <p:txBody>
          <a:bodyPr/>
          <a:lstStyle/>
          <a:p>
            <a:r>
              <a:rPr lang="en-GB" dirty="0"/>
              <a:t>Sandwich made from ham and cheese</a:t>
            </a:r>
            <a:endParaRPr lang="en-IN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52A55086-89F9-8E25-DEA5-31B380A3D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 descr="Bisque is a smooth and creamy French potage.">
            <a:extLst>
              <a:ext uri="{FF2B5EF4-FFF2-40B4-BE49-F238E27FC236}">
                <a16:creationId xmlns:a16="http://schemas.microsoft.com/office/drawing/2014/main" xmlns="" id="{89CA3C2F-44BC-EC35-5BE9-F55982094FE5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2" r="16692"/>
          <a:stretch>
            <a:fillRect/>
          </a:stretch>
        </p:blipFill>
        <p:spPr bwMode="auto">
          <a:xfrm>
            <a:off x="3900823" y="1805364"/>
            <a:ext cx="20574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ie gras with mustard seeds and green onions in duck jus">
            <a:extLst>
              <a:ext uri="{FF2B5EF4-FFF2-40B4-BE49-F238E27FC236}">
                <a16:creationId xmlns:a16="http://schemas.microsoft.com/office/drawing/2014/main" xmlns="" id="{50C3D9A1-6FB8-C294-D506-3587F3BABB9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9" r="12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oque monsieur">
            <a:extLst>
              <a:ext uri="{FF2B5EF4-FFF2-40B4-BE49-F238E27FC236}">
                <a16:creationId xmlns:a16="http://schemas.microsoft.com/office/drawing/2014/main" xmlns="" id="{DACC402F-4DDD-6AF2-D25A-183AE821707E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2" r="166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sil salmon terrine">
            <a:extLst>
              <a:ext uri="{FF2B5EF4-FFF2-40B4-BE49-F238E27FC236}">
                <a16:creationId xmlns:a16="http://schemas.microsoft.com/office/drawing/2014/main" xmlns="" id="{39F0D051-F916-D825-6826-C69C735F473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9" r="12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20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48FF4-1E20-B8DA-DC25-225D0F1C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 Principal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0D871D-1613-0730-90E9-AF476063B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2177" y="3862914"/>
            <a:ext cx="2194560" cy="355600"/>
          </a:xfrm>
        </p:spPr>
        <p:txBody>
          <a:bodyPr/>
          <a:lstStyle/>
          <a:p>
            <a:r>
              <a:rPr lang="en-GB" dirty="0"/>
              <a:t>Pot-au-feu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8615E3-27FB-C0CB-1B3C-214AED877C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177" y="4224021"/>
            <a:ext cx="2194560" cy="274320"/>
          </a:xfrm>
        </p:spPr>
        <p:txBody>
          <a:bodyPr/>
          <a:lstStyle/>
          <a:p>
            <a:r>
              <a:rPr lang="en-GB" dirty="0"/>
              <a:t>Is a cuisine Classique dish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8C9686A-6105-8C04-73B8-2DCC3AF798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8720" y="3917282"/>
            <a:ext cx="2194560" cy="355600"/>
          </a:xfrm>
        </p:spPr>
        <p:txBody>
          <a:bodyPr/>
          <a:lstStyle/>
          <a:p>
            <a:r>
              <a:rPr lang="en-GB" dirty="0"/>
              <a:t>Steak frites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5B52079-AA63-5F1C-B167-53A1EA057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98720" y="4220846"/>
            <a:ext cx="2194560" cy="437781"/>
          </a:xfrm>
        </p:spPr>
        <p:txBody>
          <a:bodyPr/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Gill Sans Nova Light (Body)"/>
              </a:rPr>
              <a:t>is a simple and popular dish.</a:t>
            </a:r>
            <a:endParaRPr lang="en-IN" dirty="0">
              <a:latin typeface="Gill Sans Nova Light (Body)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1B8A9F3-22F0-8674-C1DD-11DAFBF699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95263" y="3917282"/>
            <a:ext cx="2194560" cy="355600"/>
          </a:xfrm>
        </p:spPr>
        <p:txBody>
          <a:bodyPr/>
          <a:lstStyle/>
          <a:p>
            <a:r>
              <a:rPr lang="en-GB" dirty="0"/>
              <a:t>Blanquette de veau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8A09C0A-E499-0605-8711-2B6B07E110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5263" y="4302125"/>
            <a:ext cx="2194560" cy="274320"/>
          </a:xfrm>
        </p:spPr>
        <p:txBody>
          <a:bodyPr/>
          <a:lstStyle/>
          <a:p>
            <a:r>
              <a:rPr lang="en-GB" dirty="0"/>
              <a:t>Is French veal stew</a:t>
            </a:r>
            <a:endParaRPr lang="en-IN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ECE33FF8-A314-3E65-BB1C-C816275B0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Pot-au-feu is a cuisine classique dish.">
            <a:extLst>
              <a:ext uri="{FF2B5EF4-FFF2-40B4-BE49-F238E27FC236}">
                <a16:creationId xmlns:a16="http://schemas.microsoft.com/office/drawing/2014/main" xmlns="" id="{3D6B4DDC-5D58-7317-64B4-9F9343334E0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38" r="22938"/>
          <a:stretch>
            <a:fillRect/>
          </a:stretch>
        </p:blipFill>
        <p:spPr bwMode="auto">
          <a:xfrm>
            <a:off x="1139337" y="1701800"/>
            <a:ext cx="20574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eak frites is a simple and popular dish.">
            <a:extLst>
              <a:ext uri="{FF2B5EF4-FFF2-40B4-BE49-F238E27FC236}">
                <a16:creationId xmlns:a16="http://schemas.microsoft.com/office/drawing/2014/main" xmlns="" id="{D6B2C981-117E-811A-FF29-ACE933A2FA59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9" r="12529"/>
          <a:stretch>
            <a:fillRect/>
          </a:stretch>
        </p:blipFill>
        <p:spPr bwMode="auto">
          <a:xfrm>
            <a:off x="5067300" y="1706563"/>
            <a:ext cx="20574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anquette de veau">
            <a:extLst>
              <a:ext uri="{FF2B5EF4-FFF2-40B4-BE49-F238E27FC236}">
                <a16:creationId xmlns:a16="http://schemas.microsoft.com/office/drawing/2014/main" xmlns="" id="{B7C323A0-23A2-EE9A-C02A-13EE21BD61E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9" r="12529"/>
          <a:stretch>
            <a:fillRect/>
          </a:stretch>
        </p:blipFill>
        <p:spPr bwMode="auto">
          <a:xfrm>
            <a:off x="8995263" y="1701800"/>
            <a:ext cx="20574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86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F9CB1-6BAE-7526-77BD-C8919474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0" dirty="0">
                <a:effectLst/>
                <a:latin typeface="Baskerville Old Face (Headings)"/>
              </a:rPr>
              <a:t>Pâtisserie</a:t>
            </a:r>
            <a:endParaRPr lang="en-IN" dirty="0">
              <a:latin typeface="Baskerville Old Face (Headings)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95791C-0931-D23C-C546-DC1C61244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i="0" dirty="0">
                <a:effectLst/>
                <a:latin typeface="Baskerville Old Face (Headings)"/>
              </a:rPr>
              <a:t>Pâtisserie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F37009F-C684-5574-715B-C72E6A6255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Mile-</a:t>
            </a:r>
            <a:r>
              <a:rPr lang="en-GB" dirty="0" err="1"/>
              <a:t>feuille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024100F-28E3-C41D-052D-49419E58B5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Macaron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6ECABC9-55F6-9DB1-8E4C-ED7E786546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i="0" dirty="0">
                <a:effectLst/>
                <a:latin typeface="Arial" panose="020B0604020202020204" pitchFamily="34" charset="0"/>
              </a:rPr>
              <a:t>É</a:t>
            </a:r>
            <a:r>
              <a:rPr lang="en-GB" dirty="0"/>
              <a:t>clair</a:t>
            </a:r>
            <a:endParaRPr lang="en-IN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28152DCA-31A0-DBFC-B3E1-8A87B2ACC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023D7922-7D3D-1E04-2879-9D19391C8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Typical French pâtisserie">
            <a:extLst>
              <a:ext uri="{FF2B5EF4-FFF2-40B4-BE49-F238E27FC236}">
                <a16:creationId xmlns:a16="http://schemas.microsoft.com/office/drawing/2014/main" xmlns="" id="{61DEE1FD-410A-F51E-65DF-42AA389C2AA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9" r="12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lle-feuille">
            <a:extLst>
              <a:ext uri="{FF2B5EF4-FFF2-40B4-BE49-F238E27FC236}">
                <a16:creationId xmlns:a16="http://schemas.microsoft.com/office/drawing/2014/main" xmlns="" id="{137E1EAA-FF86-54BB-715D-73DF1382BB0E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2" r="166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caron">
            <a:extLst>
              <a:ext uri="{FF2B5EF4-FFF2-40B4-BE49-F238E27FC236}">
                <a16:creationId xmlns:a16="http://schemas.microsoft.com/office/drawing/2014/main" xmlns="" id="{8ABF1704-DD97-BBC5-F42B-D6F5311A538A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2" r="166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Éclair">
            <a:extLst>
              <a:ext uri="{FF2B5EF4-FFF2-40B4-BE49-F238E27FC236}">
                <a16:creationId xmlns:a16="http://schemas.microsoft.com/office/drawing/2014/main" xmlns="" id="{2EC5F382-7300-B5AF-38FA-1C106BF8A404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89" r="216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31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98933-B7B2-0233-5E13-02E68092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Dessert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AB0B35-30EB-8C00-E4FE-44054C73C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Crème brulèe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D13A6B7-4AF5-767B-B237-8100E5111D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Mousse au chocolat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A986A7B-B0FD-2F90-11C3-27D7078A10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Crepe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19CE39A-1857-286A-7E8F-7D7B486814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Lle flottante</a:t>
            </a:r>
            <a:endParaRPr lang="en-IN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A4BA5B61-4210-07FC-C263-F83CBBF6F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0DE0B42E-A2AC-16B6-538B-8D8F9CA91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Crème brûlée">
            <a:extLst>
              <a:ext uri="{FF2B5EF4-FFF2-40B4-BE49-F238E27FC236}">
                <a16:creationId xmlns:a16="http://schemas.microsoft.com/office/drawing/2014/main" xmlns="" id="{CA92F3AA-8203-80C6-3884-044D80AA57E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1" b="124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sse au chocolat">
            <a:extLst>
              <a:ext uri="{FF2B5EF4-FFF2-40B4-BE49-F238E27FC236}">
                <a16:creationId xmlns:a16="http://schemas.microsoft.com/office/drawing/2014/main" xmlns="" id="{EC387526-EDC0-C1D2-B171-42DD87EC4F3D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9" r="12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êpe">
            <a:extLst>
              <a:ext uri="{FF2B5EF4-FFF2-40B4-BE49-F238E27FC236}">
                <a16:creationId xmlns:a16="http://schemas.microsoft.com/office/drawing/2014/main" xmlns="" id="{C023BCFB-91FD-BEE7-FFD3-FF990429B140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2" r="166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Île flottante">
            <a:extLst>
              <a:ext uri="{FF2B5EF4-FFF2-40B4-BE49-F238E27FC236}">
                <a16:creationId xmlns:a16="http://schemas.microsoft.com/office/drawing/2014/main" xmlns="" id="{74B900BE-B282-FA4F-8D6F-12F3F313E7A4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2" r="166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42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C80AE-511B-7430-E90B-DADF1F24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Fromage</a:t>
            </a:r>
            <a:r>
              <a:rPr lang="en-GB" dirty="0" smtClean="0"/>
              <a:t> et </a:t>
            </a:r>
            <a:r>
              <a:rPr lang="en-GB" dirty="0" err="1" smtClean="0"/>
              <a:t>vins</a:t>
            </a:r>
            <a:r>
              <a:rPr lang="en-GB" dirty="0" smtClean="0"/>
              <a:t> 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7EC99D-1F90-DC63-7BF7-BD105B5C8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342839-DCC0-D2C5-6E71-ED101810A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9" descr="camemb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285" y="2735761"/>
            <a:ext cx="2103801" cy="1640296"/>
          </a:xfrm>
        </p:spPr>
      </p:pic>
      <p:pic>
        <p:nvPicPr>
          <p:cNvPr id="1026" name="Picture 2" descr="C:\Users\sns\Downloads\roquef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0560" y="2485616"/>
            <a:ext cx="2194560" cy="1772876"/>
          </a:xfrm>
          <a:prstGeom prst="rect">
            <a:avLst/>
          </a:prstGeom>
          <a:noFill/>
        </p:spPr>
      </p:pic>
      <p:pic>
        <p:nvPicPr>
          <p:cNvPr id="1027" name="Picture 3" descr="C:\Users\sns\Downloads\vache qui r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7380" y="2455817"/>
            <a:ext cx="2162175" cy="1789612"/>
          </a:xfrm>
          <a:prstGeom prst="rect">
            <a:avLst/>
          </a:prstGeom>
          <a:noFill/>
        </p:spPr>
      </p:pic>
      <p:pic>
        <p:nvPicPr>
          <p:cNvPr id="1028" name="Picture 4" descr="C:\Users\sns\Downloads\borgog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1410" y="4534580"/>
            <a:ext cx="2486025" cy="1838325"/>
          </a:xfrm>
          <a:prstGeom prst="rect">
            <a:avLst/>
          </a:prstGeom>
          <a:noFill/>
        </p:spPr>
      </p:pic>
      <p:pic>
        <p:nvPicPr>
          <p:cNvPr id="1029" name="Picture 5" descr="C:\Users\sns\Downloads\bordea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2346" y="4395243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745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C27F3C-A8F7-979C-CD40-54EA52F75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FCA709-A799-60D4-1AAA-E9470F480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E3EC2C4-4FA1-D445-8174-8AE6C4FF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16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25A1A8-5C1C-AC8E-93BF-7BD65B0297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FA8AE5-08E7-15F5-CFE1-F45AC23C2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0DE422B6-68D3-6437-9E45-4200E605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13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{887EF9EE-72AA-42F0-AF0B-45A5539B7FAF}tf56410444_win32</Template>
  <TotalTime>115</TotalTime>
  <Words>122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FRENCH CUISINE</vt:lpstr>
      <vt:lpstr>HISTORY</vt:lpstr>
      <vt:lpstr>National cuisine </vt:lpstr>
      <vt:lpstr>Plat Principal</vt:lpstr>
      <vt:lpstr>Pâtisserie</vt:lpstr>
      <vt:lpstr>Dessert</vt:lpstr>
      <vt:lpstr>Fromage et vins 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CUISINE</dc:title>
  <dc:creator>Ayush prakash</dc:creator>
  <cp:lastModifiedBy>sns</cp:lastModifiedBy>
  <cp:revision>3</cp:revision>
  <dcterms:created xsi:type="dcterms:W3CDTF">2022-11-19T13:46:25Z</dcterms:created>
  <dcterms:modified xsi:type="dcterms:W3CDTF">2022-11-24T06:19:18Z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